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backWall>
      <c:spPr>
        <a:ln>
          <a:solidFill>
            <a:srgbClr val="FFFFFF">
              <a:lumMod val="50000"/>
            </a:srgbClr>
          </a:solidFill>
        </a:ln>
      </c:spPr>
    </c:backWall>
    <c:plotArea>
      <c:layout>
        <c:manualLayout>
          <c:layoutTarget val="inner"/>
          <c:xMode val="edge"/>
          <c:yMode val="edge"/>
          <c:x val="0.37663069894041157"/>
          <c:y val="3.3379030397160982E-2"/>
          <c:w val="0.4350783756197168"/>
          <c:h val="0.74477623172400775"/>
        </c:manualLayout>
      </c:layout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South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cat>
            <c:strRef>
              <c:f>Sheet1!$A$2:$A$6</c:f>
              <c:strCache>
                <c:ptCount val="5"/>
                <c:pt idx="0">
                  <c:v>High Investment</c:v>
                </c:pt>
                <c:pt idx="1">
                  <c:v>Disease incidence</c:v>
                </c:pt>
                <c:pt idx="2">
                  <c:v>High veterinary charges</c:v>
                </c:pt>
                <c:pt idx="3">
                  <c:v>Money for recurring expenses</c:v>
                </c:pt>
                <c:pt idx="4">
                  <c:v>High feed cost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0.54</c:v>
                </c:pt>
                <c:pt idx="1">
                  <c:v>0.36000000000000032</c:v>
                </c:pt>
                <c:pt idx="2">
                  <c:v>0.36000000000000032</c:v>
                </c:pt>
                <c:pt idx="3">
                  <c:v>0.38000000000000134</c:v>
                </c:pt>
                <c:pt idx="4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Central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cat>
            <c:strRef>
              <c:f>Sheet1!$A$2:$A$6</c:f>
              <c:strCache>
                <c:ptCount val="5"/>
                <c:pt idx="0">
                  <c:v>High Investment</c:v>
                </c:pt>
                <c:pt idx="1">
                  <c:v>Disease incidence</c:v>
                </c:pt>
                <c:pt idx="2">
                  <c:v>High veterinary charges</c:v>
                </c:pt>
                <c:pt idx="3">
                  <c:v>Money for recurring expenses</c:v>
                </c:pt>
                <c:pt idx="4">
                  <c:v>High feed cost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0.28900000000000031</c:v>
                </c:pt>
                <c:pt idx="1">
                  <c:v>0.42105263157894862</c:v>
                </c:pt>
                <c:pt idx="2">
                  <c:v>0.52631578947368418</c:v>
                </c:pt>
                <c:pt idx="3">
                  <c:v>0.52631578947368418</c:v>
                </c:pt>
                <c:pt idx="4">
                  <c:v>0.65789473684210953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tx1"/>
              </a:solidFill>
            </a:ln>
          </c:spPr>
          <c:cat>
            <c:strRef>
              <c:f>Sheet1!$A$2:$A$6</c:f>
              <c:strCache>
                <c:ptCount val="5"/>
                <c:pt idx="0">
                  <c:v>High Investment</c:v>
                </c:pt>
                <c:pt idx="1">
                  <c:v>Disease incidence</c:v>
                </c:pt>
                <c:pt idx="2">
                  <c:v>High veterinary charges</c:v>
                </c:pt>
                <c:pt idx="3">
                  <c:v>Money for recurring expenses</c:v>
                </c:pt>
                <c:pt idx="4">
                  <c:v>High feed cost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0.74200000000000232</c:v>
                </c:pt>
                <c:pt idx="1">
                  <c:v>0.77400000000000257</c:v>
                </c:pt>
                <c:pt idx="2">
                  <c:v>0.77400000000000257</c:v>
                </c:pt>
                <c:pt idx="3">
                  <c:v>0.93500000000000005</c:v>
                </c:pt>
                <c:pt idx="4">
                  <c:v>0.87100000000000233</c:v>
                </c:pt>
              </c:numCache>
            </c:numRef>
          </c:val>
        </c:ser>
        <c:shape val="box"/>
        <c:axId val="104172544"/>
        <c:axId val="104080128"/>
        <c:axId val="0"/>
      </c:bar3DChart>
      <c:catAx>
        <c:axId val="104172544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04080128"/>
        <c:crosses val="autoZero"/>
        <c:auto val="1"/>
        <c:lblAlgn val="ctr"/>
        <c:lblOffset val="100"/>
      </c:catAx>
      <c:valAx>
        <c:axId val="104080128"/>
        <c:scaling>
          <c:orientation val="minMax"/>
          <c:max val="1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% Farms Selecting</a:t>
                </a:r>
                <a:r>
                  <a:rPr lang="en-US" baseline="0" dirty="0" smtClean="0"/>
                  <a:t> Item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267909740449124"/>
              <c:y val="0.8996389569282508"/>
            </c:manualLayout>
          </c:layout>
        </c:title>
        <c:numFmt formatCode="0%" sourceLinked="0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04172544"/>
        <c:crosses val="autoZero"/>
        <c:crossBetween val="between"/>
        <c:majorUnit val="0.25"/>
      </c:valAx>
    </c:plotArea>
    <c:legend>
      <c:legendPos val="r"/>
      <c:layout>
        <c:manualLayout>
          <c:xMode val="edge"/>
          <c:yMode val="edge"/>
          <c:x val="0.83484494993681369"/>
          <c:y val="0.29508516291592735"/>
          <c:w val="0.14663653154466821"/>
          <c:h val="0.24286289384816939"/>
        </c:manualLayout>
      </c:layout>
      <c:txPr>
        <a:bodyPr/>
        <a:lstStyle/>
        <a:p>
          <a:pPr>
            <a:defRPr sz="2000" b="1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14D3E-43CD-4996-82EF-3298CF420240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30680-4E5A-4B58-A31A-45CA01B2D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C32513-2383-4E70-88AD-05357E4ECBA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EAD2-5FDC-450A-A826-B07050A2A8B6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16D30-32D3-4F64-AE52-22592E4BA551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C03C-335B-48D0-A578-2F054AC73A75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E050-356C-429A-85C6-AD70A702C9EF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4CC7-BC48-4C4F-B137-ABCF671BDBC8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8A6A-C752-4195-88A3-91837EA96E02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3CA1-4A0C-42BB-B8EA-42B021457F35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37A-32AD-4A41-85DA-7A0588E6EC90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EB41-1924-4BC4-BDD5-EDCD64A2A6AC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BA4E-C684-4173-A33A-1626EE02C16C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20B06-4ECB-4207-90D7-290D9AD63F4F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628EF-07F6-4C17-A2C5-CB66DD304A3F}" type="datetime1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1CE5A-3696-4044-8C94-89FBD8D05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Livestock intensification in Malawi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Fanny </a:t>
            </a:r>
            <a:r>
              <a:rPr lang="en-US" dirty="0" err="1" smtClean="0"/>
              <a:t>Chigwa</a:t>
            </a:r>
            <a:endParaRPr lang="en-US" dirty="0" smtClean="0"/>
          </a:p>
          <a:p>
            <a:r>
              <a:rPr lang="en-US" sz="2800" dirty="0" smtClean="0"/>
              <a:t>Lilongwe University of Agriculture and Natural Resources</a:t>
            </a:r>
          </a:p>
          <a:p>
            <a:r>
              <a:rPr lang="en-US" sz="2800" dirty="0" smtClean="0"/>
              <a:t>fancchigwa@yahoo.com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59436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Africa Rising Project Annual Meeting 14 July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Rumen Methane production and Dry season livestock feeds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7946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06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Forages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Methane ml/200mgDM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Std Error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Echinocloa</a:t>
                      </a:r>
                      <a:r>
                        <a:rPr lang="en-GB" sz="14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i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pyramidalis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15.10</a:t>
                      </a:r>
                      <a:r>
                        <a:rPr lang="en-GB" sz="1400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Pennisetum purpureum 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(Napier grass)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12.23</a:t>
                      </a:r>
                      <a:r>
                        <a:rPr lang="en-GB" sz="1400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0.46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Sachrum offisinarum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(sugarcane leaves)     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14.53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ab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0.35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Arachis hypogea 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(shells)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13.83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ab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0.67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Arachis hypogea 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(hay)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2.77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0.49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Rechardia scabra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5.33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0.65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Acacia </a:t>
                      </a:r>
                      <a:r>
                        <a:rPr lang="en-GB" sz="1400" i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anguiststima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4.27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cd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38100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4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Leucaena leucocephala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3.50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cd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9370"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867400"/>
            <a:ext cx="853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a, b, c, d: means on the same column with different superscripts are significantly varied (P &lt; 0.05)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6248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Maselema</a:t>
            </a:r>
            <a:r>
              <a:rPr lang="en-US" dirty="0" smtClean="0"/>
              <a:t> and </a:t>
            </a:r>
            <a:r>
              <a:rPr lang="en-US" dirty="0" err="1" smtClean="0"/>
              <a:t>Chigwa</a:t>
            </a:r>
            <a:r>
              <a:rPr lang="en-US" dirty="0" smtClean="0"/>
              <a:t> 2015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Opportunity for livestock intensification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Resilience of goat under environmental and nutritional stress</a:t>
            </a:r>
          </a:p>
          <a:p>
            <a:r>
              <a:rPr lang="en-US" dirty="0" smtClean="0"/>
              <a:t>Ability to reduce mortalities with better management</a:t>
            </a:r>
          </a:p>
          <a:p>
            <a:r>
              <a:rPr lang="en-US" dirty="0" smtClean="0"/>
              <a:t>MPT’s provides dietary CP to livestock whole year and reduce energy losses when fed at less than 30%</a:t>
            </a:r>
          </a:p>
          <a:p>
            <a:r>
              <a:rPr lang="en-US" dirty="0" smtClean="0"/>
              <a:t>Existing festivals when there is a high demand of livestock or products </a:t>
            </a:r>
            <a:r>
              <a:rPr lang="en-US" dirty="0" err="1" smtClean="0"/>
              <a:t>e.g</a:t>
            </a:r>
            <a:r>
              <a:rPr lang="en-US" dirty="0" smtClean="0"/>
              <a:t> Ramadan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Master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Establishment of drug boxes </a:t>
            </a:r>
          </a:p>
          <a:p>
            <a:r>
              <a:rPr lang="en-US" dirty="0" smtClean="0"/>
              <a:t>Goat husbandry training</a:t>
            </a:r>
          </a:p>
          <a:p>
            <a:r>
              <a:rPr lang="en-US" dirty="0" smtClean="0"/>
              <a:t>Evaluation of local goat feed resources</a:t>
            </a:r>
          </a:p>
          <a:p>
            <a:r>
              <a:rPr lang="en-US" dirty="0" smtClean="0"/>
              <a:t>Feeding trials using MTP to fatten goats for slaughter and sale in Ramadan festival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Livestock trends show an increase in goats</a:t>
            </a:r>
          </a:p>
          <a:p>
            <a:r>
              <a:rPr lang="en-US" dirty="0" smtClean="0"/>
              <a:t>Striving livestock use alternative feed resources and are resilient</a:t>
            </a:r>
          </a:p>
          <a:p>
            <a:r>
              <a:rPr lang="en-US" dirty="0" smtClean="0"/>
              <a:t>There is a need to promote research on available feeds resources and emerging production systems</a:t>
            </a:r>
          </a:p>
          <a:p>
            <a:r>
              <a:rPr lang="en-US" dirty="0" smtClean="0"/>
              <a:t>Livestock production that targets better marketing channels and period will stimulate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Livestock Population</a:t>
            </a:r>
          </a:p>
          <a:p>
            <a:r>
              <a:rPr lang="en-US" dirty="0" smtClean="0"/>
              <a:t>Constraints to livestock production</a:t>
            </a:r>
          </a:p>
          <a:p>
            <a:r>
              <a:rPr lang="en-US" dirty="0" smtClean="0"/>
              <a:t>Potential of Crop-Livestock production</a:t>
            </a:r>
          </a:p>
          <a:p>
            <a:r>
              <a:rPr lang="en-US" dirty="0" smtClean="0"/>
              <a:t>Opportunities of Crop-Livestock production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Livestock Populations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229600" cy="403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Species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Person/animal</a:t>
                      </a:r>
                      <a:endParaRPr lang="en-US" dirty="0"/>
                    </a:p>
                  </a:txBody>
                  <a:tcPr/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Goats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5,882,106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Cattle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1,316,799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Beef cattle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1,252,420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Dairy Cattle</a:t>
                      </a:r>
                      <a:endParaRPr 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64,379</a:t>
                      </a:r>
                      <a:endParaRPr 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266</a:t>
                      </a:r>
                      <a:endParaRPr 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Pure dairy cattle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14,710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</a:t>
                      </a:r>
                      <a:endParaRPr lang="en-US" dirty="0"/>
                    </a:p>
                  </a:txBody>
                  <a:tcPr/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Dairy Crosses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49,699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76600" y="5943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DAHLD 2014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Why an increase in Goats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Interplay of:-</a:t>
            </a:r>
          </a:p>
          <a:p>
            <a:pPr lvl="2"/>
            <a:r>
              <a:rPr lang="en-US" dirty="0" smtClean="0"/>
              <a:t>Available Feed resources</a:t>
            </a:r>
          </a:p>
          <a:p>
            <a:pPr lvl="2"/>
            <a:r>
              <a:rPr lang="en-US" dirty="0" smtClean="0"/>
              <a:t>Land size</a:t>
            </a:r>
          </a:p>
          <a:p>
            <a:pPr lvl="2"/>
            <a:r>
              <a:rPr lang="en-US" dirty="0" smtClean="0"/>
              <a:t>Resilience: Ability to survive under environmental stress and utilize other feed resources</a:t>
            </a:r>
            <a:endParaRPr lang="en-US" dirty="0"/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feed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Shortage of grazing land as arable and </a:t>
            </a:r>
            <a:r>
              <a:rPr lang="en-US" dirty="0" err="1" smtClean="0"/>
              <a:t>dambo</a:t>
            </a:r>
            <a:r>
              <a:rPr lang="en-US" dirty="0" smtClean="0"/>
              <a:t> land is allocated to crop production</a:t>
            </a:r>
          </a:p>
          <a:p>
            <a:r>
              <a:rPr lang="en-US" dirty="0" smtClean="0"/>
              <a:t>Decline in feed quality and quantity in the dry season (Crude protein in grasses drop from 5.5% to 2.2%)</a:t>
            </a:r>
          </a:p>
          <a:p>
            <a:r>
              <a:rPr lang="en-US" dirty="0" smtClean="0"/>
              <a:t>Natural trees and multipurpose tree offer alternative feed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to livestock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Productivity: Low milk production which result in low milk consumption</a:t>
            </a:r>
            <a:endParaRPr lang="nn-NO" dirty="0" smtClean="0"/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nn-NO" dirty="0" smtClean="0">
                <a:solidFill>
                  <a:srgbClr val="C00000"/>
                </a:solidFill>
              </a:rPr>
              <a:t>4 kg </a:t>
            </a:r>
            <a:r>
              <a:rPr lang="nn-NO" dirty="0" smtClean="0"/>
              <a:t>per capita in </a:t>
            </a:r>
            <a:r>
              <a:rPr lang="nn-NO" b="1" dirty="0" smtClean="0"/>
              <a:t>Malawi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nn-NO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28.5 kg </a:t>
            </a:r>
            <a:r>
              <a:rPr lang="nn-NO" dirty="0" smtClean="0"/>
              <a:t>in Sub-Saharan </a:t>
            </a:r>
            <a:r>
              <a:rPr lang="nn-NO" b="1" dirty="0" smtClean="0"/>
              <a:t>Africa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nn-NO" dirty="0" smtClean="0">
                <a:solidFill>
                  <a:srgbClr val="0000FF"/>
                </a:solidFill>
              </a:rPr>
              <a:t>200 kg </a:t>
            </a:r>
            <a:r>
              <a:rPr lang="nn-NO" dirty="0" smtClean="0"/>
              <a:t>per </a:t>
            </a:r>
            <a:r>
              <a:rPr lang="nn-NO" b="1" dirty="0" smtClean="0"/>
              <a:t>WHO</a:t>
            </a:r>
            <a:r>
              <a:rPr lang="nn-NO" dirty="0" smtClean="0"/>
              <a:t> </a:t>
            </a:r>
            <a:r>
              <a:rPr lang="nn-NO" b="1" dirty="0" smtClean="0"/>
              <a:t>recommendations</a:t>
            </a:r>
            <a:endParaRPr lang="en-US" dirty="0" smtClean="0"/>
          </a:p>
          <a:p>
            <a:r>
              <a:rPr lang="en-US" dirty="0" smtClean="0"/>
              <a:t>Dry season feed shortage</a:t>
            </a:r>
          </a:p>
          <a:p>
            <a:r>
              <a:rPr lang="en-US" dirty="0" smtClean="0"/>
              <a:t>Diseases</a:t>
            </a:r>
          </a:p>
          <a:p>
            <a:r>
              <a:rPr lang="en-US" dirty="0" smtClean="0"/>
              <a:t>Markets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to Dairy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0F71-57CC-47A3-AFD8-421170588BE4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229600" cy="4411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57400" y="62484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USAID Trilateral Dairy project 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377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of Crop-livestock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Manure  used as fertilizer in crop fields</a:t>
            </a:r>
          </a:p>
          <a:p>
            <a:r>
              <a:rPr lang="en-US" dirty="0" smtClean="0"/>
              <a:t>Crop residues can be used as livestock feed</a:t>
            </a:r>
          </a:p>
          <a:p>
            <a:r>
              <a:rPr lang="en-US" dirty="0" smtClean="0"/>
              <a:t>Livestock are sold to buy food in periods of food shortage</a:t>
            </a:r>
          </a:p>
          <a:p>
            <a:r>
              <a:rPr lang="en-US" dirty="0" smtClean="0"/>
              <a:t>Livestock are sold to buy fertilizer or pay for farm </a:t>
            </a:r>
            <a:r>
              <a:rPr lang="en-US" dirty="0" err="1" smtClean="0"/>
              <a:t>labour</a:t>
            </a:r>
            <a:endParaRPr lang="en-US" dirty="0" smtClean="0"/>
          </a:p>
          <a:p>
            <a:r>
              <a:rPr lang="en-US" dirty="0" smtClean="0"/>
              <a:t>Integration reduces farmer’s risk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for Crop-Livestock - </a:t>
            </a:r>
            <a:r>
              <a:rPr lang="en-US" dirty="0" err="1" smtClean="0"/>
              <a:t>Agroforestry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Fodder trees provide crops with:</a:t>
            </a:r>
          </a:p>
          <a:p>
            <a:pPr lvl="1"/>
            <a:r>
              <a:rPr lang="en-US" dirty="0" smtClean="0"/>
              <a:t>Leaves supply nutrients to crops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Fodder trees provide livestock with:</a:t>
            </a:r>
          </a:p>
          <a:p>
            <a:pPr lvl="1"/>
            <a:r>
              <a:rPr lang="en-US" dirty="0" smtClean="0"/>
              <a:t>Dietary protein 20-30% whole year</a:t>
            </a:r>
          </a:p>
          <a:p>
            <a:pPr lvl="1"/>
            <a:r>
              <a:rPr lang="en-US" dirty="0" smtClean="0"/>
              <a:t>Anti-nutritional factors that reduce methane: energy loss in rumen fermentation</a:t>
            </a:r>
          </a:p>
          <a:p>
            <a:pPr lvl="1"/>
            <a:r>
              <a:rPr lang="en-US" dirty="0" smtClean="0"/>
              <a:t>Minerals: Calcium 1-3%, Phosphorus 0.3-0.5%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1CE5A-3696-4044-8C94-89FBD8D05AA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Africa Rising Annual meeting 14 July 2015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613</Words>
  <Application>Microsoft Office PowerPoint</Application>
  <PresentationFormat>On-screen Show (4:3)</PresentationFormat>
  <Paragraphs>139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Livestock intensification in Malawi</vt:lpstr>
      <vt:lpstr>Presentation Outline</vt:lpstr>
      <vt:lpstr>Livestock Populations</vt:lpstr>
      <vt:lpstr>Why an increase in Goats</vt:lpstr>
      <vt:lpstr>Trends in feed resources</vt:lpstr>
      <vt:lpstr>Constraints to livestock Production</vt:lpstr>
      <vt:lpstr>Constraints to Dairy Production</vt:lpstr>
      <vt:lpstr>Potential of Crop-livestock Production</vt:lpstr>
      <vt:lpstr>Potential for Crop-Livestock - Agroforestry</vt:lpstr>
      <vt:lpstr>Rumen Methane production and Dry season livestock feeds</vt:lpstr>
      <vt:lpstr>Opportunity for livestock intensification</vt:lpstr>
      <vt:lpstr>Scope of Master research</vt:lpstr>
      <vt:lpstr>Take home Message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Livestock intensification in Malawi</dc:title>
  <dc:creator>User</dc:creator>
  <cp:lastModifiedBy>User</cp:lastModifiedBy>
  <cp:revision>9</cp:revision>
  <dcterms:created xsi:type="dcterms:W3CDTF">2015-07-13T18:53:26Z</dcterms:created>
  <dcterms:modified xsi:type="dcterms:W3CDTF">2015-07-14T08:56:08Z</dcterms:modified>
</cp:coreProperties>
</file>